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4630400" cy="8229600"/>
  <p:notesSz cx="8229600" cy="14630400"/>
  <p:embeddedFontLst>
    <p:embeddedFont>
      <p:font typeface="Fira Sans" panose="020B0503050000020004" pitchFamily="34" charset="0"/>
      <p:regular r:id="rId10"/>
      <p:bold r:id="rId11"/>
    </p:embeddedFont>
    <p:embeddedFont>
      <p:font typeface="Inconsolata Bold" pitchFamily="1" charset="0"/>
      <p:bold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4C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426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698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Sistema de Gerenciamento de Tickets em C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8818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Bem-vindos! Neste trabalho, vamos apresentar um sistema de gerenciamento de tickets desenvolvido em linguagem C. Abordaremos a estrutura do código, as funcionalidades e a interface do sistema.</a:t>
            </a:r>
            <a:endParaRPr lang="en-US" sz="1750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0E61C8B-62DB-BDF2-2130-8EA32B8AE369}"/>
              </a:ext>
            </a:extLst>
          </p:cNvPr>
          <p:cNvSpPr/>
          <p:nvPr/>
        </p:nvSpPr>
        <p:spPr>
          <a:xfrm>
            <a:off x="1996728" y="7901813"/>
            <a:ext cx="4650651" cy="3231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5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</a:rPr>
              <a:t>Feito por: Carlos - Gabriela - Lucas - Leticia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19268" y="240649"/>
            <a:ext cx="7391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Estrutura do Código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4111001" y="1524578"/>
            <a:ext cx="6408395" cy="42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50" b="1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Bibliotecas</a:t>
            </a:r>
            <a:r>
              <a:rPr lang="en-US" sz="4450" b="1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 </a:t>
            </a:r>
            <a:r>
              <a:rPr lang="en-US" sz="4450" b="1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Essenciais</a:t>
            </a:r>
            <a:endParaRPr lang="en-US" sz="4450" b="1" dirty="0">
              <a:solidFill>
                <a:schemeClr val="bg1"/>
              </a:solidFill>
              <a:latin typeface="Inconsolata Bold" pitchFamily="34" charset="0"/>
              <a:ea typeface="Inconsolata Bold" pitchFamily="34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1294544" y="2404305"/>
            <a:ext cx="12606391" cy="3873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O programa utiliza as bibliotecas principais da linguagem C, como:</a:t>
            </a:r>
          </a:p>
          <a:p>
            <a:pPr marL="0" indent="0">
              <a:lnSpc>
                <a:spcPts val="2850"/>
              </a:lnSpc>
              <a:buNone/>
            </a:pPr>
            <a:b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</a:b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stdio.h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: Para entrada e saída de dados.</a:t>
            </a:r>
            <a:b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</a:br>
            <a:endParaRPr lang="pt-BR" sz="2500" dirty="0">
              <a:solidFill>
                <a:schemeClr val="bg1"/>
              </a:solidFill>
              <a:latin typeface="Inconsolata Bold" pitchFamily="34" charset="0"/>
              <a:ea typeface="Inconsolata Bold" pitchFamily="34" charset="-122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stdlib.h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: Para alocação de memória e controle do sistema.</a:t>
            </a:r>
          </a:p>
          <a:p>
            <a:pPr marL="0" indent="0">
              <a:lnSpc>
                <a:spcPts val="2850"/>
              </a:lnSpc>
              <a:buNone/>
            </a:pPr>
            <a:b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</a:b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string.h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: Para manipulação de </a:t>
            </a: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strings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b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</a:b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time.h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: Para validação dinâmica de senhas e exibição de horários.</a:t>
            </a:r>
          </a:p>
          <a:p>
            <a:pPr marL="0" indent="0">
              <a:lnSpc>
                <a:spcPts val="2850"/>
              </a:lnSpc>
              <a:buNone/>
            </a:pPr>
            <a:b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</a:b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Além disso, o código faz uso de um arquivo de cabeçalho externo (</a:t>
            </a:r>
            <a:r>
              <a:rPr lang="pt-BR" sz="2500" dirty="0" err="1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main.h</a:t>
            </a:r>
            <a:r>
              <a:rPr lang="pt-BR" sz="2500" dirty="0">
                <a:solidFill>
                  <a:schemeClr val="bg1"/>
                </a:solidFill>
                <a:latin typeface="Inconsolata Bold" pitchFamily="34" charset="0"/>
                <a:ea typeface="Inconsolata Bold" pitchFamily="34" charset="-122"/>
              </a:rPr>
              <a:t>) para centralizar definições e funções.</a:t>
            </a:r>
            <a:endParaRPr lang="en-US" sz="2500" dirty="0">
              <a:solidFill>
                <a:schemeClr val="bg1"/>
              </a:solidFill>
              <a:latin typeface="Inconsolata Bold" pitchFamily="34" charset="0"/>
              <a:ea typeface="Inconsolata Bold" pitchFamily="34" charset="-122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5E5614B-336C-C873-51C3-33F96148C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4871" y="7741496"/>
            <a:ext cx="1813062" cy="3905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01490" y="116783"/>
            <a:ext cx="6677263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Funcionalidades do Sistema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366406" y="1011468"/>
            <a:ext cx="462320" cy="462320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520472" y="1088501"/>
            <a:ext cx="154067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34227" y="1011468"/>
            <a:ext cx="2953464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pt-BR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</a:rPr>
              <a:t>Interface Gráfica no Terminal</a:t>
            </a:r>
            <a:endParaRPr lang="en-US" sz="2000" b="1" dirty="0">
              <a:solidFill>
                <a:srgbClr val="DAD1E6"/>
              </a:solidFill>
              <a:latin typeface="Inconsolata Bold" pitchFamily="34" charset="0"/>
              <a:ea typeface="Inconsolata Bold" pitchFamily="34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1549" y="1443204"/>
            <a:ext cx="3980852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</a:rPr>
              <a:t>O sistema oferece uma interface simples e intuitiva. Mensagens de boas-vindas e transições como "Carregando..." são exibidas com personalização de cores e arte em texto.</a:t>
            </a:r>
            <a:endParaRPr lang="en-US" sz="1600" dirty="0">
              <a:solidFill>
                <a:srgbClr val="DAD1E6"/>
              </a:solidFill>
              <a:latin typeface="Fira Sans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195224" y="1011468"/>
            <a:ext cx="462320" cy="462320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5349291" y="1088501"/>
            <a:ext cx="154067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863046" y="1086941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Registro de Tickets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863046" y="1487586"/>
            <a:ext cx="3431413" cy="164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</a:rPr>
              <a:t>O sistema permite registrar chamados com ID, nome do cliente, telefone, </a:t>
            </a:r>
            <a:r>
              <a:rPr lang="pt-BR" sz="1600" dirty="0" err="1">
                <a:solidFill>
                  <a:srgbClr val="DAD1E6"/>
                </a:solidFill>
                <a:latin typeface="Fira Sans" pitchFamily="34" charset="0"/>
              </a:rPr>
              <a:t>email</a:t>
            </a:r>
            <a:r>
              <a:rPr lang="pt-BR" sz="1600" dirty="0">
                <a:solidFill>
                  <a:srgbClr val="DAD1E6"/>
                </a:solidFill>
                <a:latin typeface="Fira Sans" pitchFamily="34" charset="0"/>
              </a:rPr>
              <a:t> e descrição do problema. Validações são realizadas, como o formato do telefone.</a:t>
            </a:r>
            <a:endParaRPr lang="en-US" sz="1600" dirty="0">
              <a:solidFill>
                <a:srgbClr val="DAD1E6"/>
              </a:solidFill>
              <a:latin typeface="Fira Sans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366406" y="3517183"/>
            <a:ext cx="462320" cy="462320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520472" y="3594217"/>
            <a:ext cx="154067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034227" y="3517183"/>
            <a:ext cx="3081814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Consulta e </a:t>
            </a:r>
            <a:r>
              <a:rPr lang="en-US" sz="2000" b="1" dirty="0" err="1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Gerenciamento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21549" y="4091807"/>
            <a:ext cx="4276426" cy="1623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Consulta: É possível buscar chamados por ID ou listar aqueles com status "ABERTO" ou "FECHADO".</a:t>
            </a:r>
          </a:p>
          <a:p>
            <a:pPr marL="0" indent="0">
              <a:lnSpc>
                <a:spcPts val="2550"/>
              </a:lnSpc>
              <a:buNone/>
            </a:pPr>
            <a:endParaRPr lang="pt-BR" sz="1600" dirty="0">
              <a:solidFill>
                <a:srgbClr val="DAD1E6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Atualização: Técnicos podem alterar o status, registrar resoluções e definir valores associados ao serviço.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195224" y="3520104"/>
            <a:ext cx="462320" cy="462320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5349291" y="3597138"/>
            <a:ext cx="154067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863046" y="3520104"/>
            <a:ext cx="2824996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Impressão e Salvamento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863046" y="4091807"/>
            <a:ext cx="3082171" cy="1404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</a:rPr>
              <a:t>Chamados registrados podem ser exportados para um arquivo de texto e enviados para impressão.</a:t>
            </a:r>
            <a:endParaRPr lang="en-US" sz="1600" dirty="0">
              <a:solidFill>
                <a:srgbClr val="DAD1E6"/>
              </a:solidFill>
              <a:latin typeface="Fira Sans" pitchFamily="34" charset="0"/>
            </a:endParaRPr>
          </a:p>
        </p:txBody>
      </p:sp>
      <p:pic>
        <p:nvPicPr>
          <p:cNvPr id="45" name="Imagem 4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00FD89C8-4DA3-5BEA-CF8C-8B1BD4DEF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3520" y="0"/>
            <a:ext cx="5086879" cy="8229600"/>
          </a:xfrm>
          <a:prstGeom prst="rect">
            <a:avLst/>
          </a:prstGeom>
        </p:spPr>
      </p:pic>
      <p:sp>
        <p:nvSpPr>
          <p:cNvPr id="46" name="Shape 5">
            <a:extLst>
              <a:ext uri="{FF2B5EF4-FFF2-40B4-BE49-F238E27FC236}">
                <a16:creationId xmlns:a16="http://schemas.microsoft.com/office/drawing/2014/main" id="{7BAFB4B1-F140-C5A9-DA94-CC78409715F2}"/>
              </a:ext>
            </a:extLst>
          </p:cNvPr>
          <p:cNvSpPr/>
          <p:nvPr/>
        </p:nvSpPr>
        <p:spPr>
          <a:xfrm>
            <a:off x="5196291" y="5826838"/>
            <a:ext cx="462320" cy="462320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7" name="Text 6">
            <a:extLst>
              <a:ext uri="{FF2B5EF4-FFF2-40B4-BE49-F238E27FC236}">
                <a16:creationId xmlns:a16="http://schemas.microsoft.com/office/drawing/2014/main" id="{B6E2353B-373E-ED2D-3CDE-96F2A3DC71CB}"/>
              </a:ext>
            </a:extLst>
          </p:cNvPr>
          <p:cNvSpPr/>
          <p:nvPr/>
        </p:nvSpPr>
        <p:spPr>
          <a:xfrm>
            <a:off x="5350358" y="5903871"/>
            <a:ext cx="154067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5</a:t>
            </a:r>
            <a:endParaRPr lang="en-US" sz="2400" dirty="0"/>
          </a:p>
        </p:txBody>
      </p:sp>
      <p:sp>
        <p:nvSpPr>
          <p:cNvPr id="48" name="Text 7">
            <a:extLst>
              <a:ext uri="{FF2B5EF4-FFF2-40B4-BE49-F238E27FC236}">
                <a16:creationId xmlns:a16="http://schemas.microsoft.com/office/drawing/2014/main" id="{F69E2DA8-6BE6-D108-1715-61AE48152992}"/>
              </a:ext>
            </a:extLst>
          </p:cNvPr>
          <p:cNvSpPr/>
          <p:nvPr/>
        </p:nvSpPr>
        <p:spPr>
          <a:xfrm>
            <a:off x="5864113" y="5826838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 err="1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Área</a:t>
            </a: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 Técnica </a:t>
            </a:r>
            <a:r>
              <a:rPr lang="en-US" sz="2000" b="1" dirty="0" err="1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Protegida</a:t>
            </a:r>
            <a:endParaRPr lang="en-US" sz="2000" dirty="0"/>
          </a:p>
        </p:txBody>
      </p:sp>
      <p:sp>
        <p:nvSpPr>
          <p:cNvPr id="49" name="Text 16">
            <a:extLst>
              <a:ext uri="{FF2B5EF4-FFF2-40B4-BE49-F238E27FC236}">
                <a16:creationId xmlns:a16="http://schemas.microsoft.com/office/drawing/2014/main" id="{0CEE86D4-8A96-DB45-A035-76A0487D7D10}"/>
              </a:ext>
            </a:extLst>
          </p:cNvPr>
          <p:cNvSpPr/>
          <p:nvPr/>
        </p:nvSpPr>
        <p:spPr>
          <a:xfrm>
            <a:off x="5863045" y="6212124"/>
            <a:ext cx="3680475" cy="1404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pt-BR" sz="1600" dirty="0">
                <a:solidFill>
                  <a:srgbClr val="DAD1E6"/>
                </a:solidFill>
                <a:latin typeface="Fira Sans" pitchFamily="34" charset="0"/>
              </a:rPr>
              <a:t>Uma senha dinâmica, baseada na data do sistema, protege o acesso à área técnica. A validação da senha é feita com mascaramento, exibindo asteriscos ao usuário.</a:t>
            </a:r>
            <a:endParaRPr lang="en-US" sz="1600" dirty="0">
              <a:solidFill>
                <a:srgbClr val="DAD1E6"/>
              </a:solidFill>
              <a:latin typeface="Fira Sans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93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425" y="3195638"/>
            <a:ext cx="5238869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Login Técnico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" y="4164806"/>
            <a:ext cx="4387810" cy="8382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2975" y="5317331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Segurança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942975" y="5770483"/>
            <a:ext cx="396871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função login_tecnico() utiliza uma senha baseada na data atual como mecanismo de segurança para acesso ao menu técnico.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1235" y="4164806"/>
            <a:ext cx="4387810" cy="8382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30785" y="5317331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Autenticação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5330785" y="5770483"/>
            <a:ext cx="3968710" cy="1676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usuário precisa inserir a senha correta para ter acesso ao menu técnico, garantindo que apenas usuários autorizados possam acessar as funcionalidades do sistema.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9046" y="4164806"/>
            <a:ext cx="4387810" cy="8382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8596" y="5317331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Controle de Acesso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718596" y="5770483"/>
            <a:ext cx="396871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login técnico limita o acesso a funcionalidades específicas, como gerenciamento de tickets e atualização de status.</a:t>
            </a:r>
            <a:endParaRPr lang="en-US" sz="165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EADEA95-532A-1B7B-3FF8-F0B72CA733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86018" y="7612343"/>
            <a:ext cx="1841640" cy="5334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751" y="531733"/>
            <a:ext cx="4834176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Demonstração Prática</a:t>
            </a:r>
            <a:endParaRPr lang="en-US" sz="3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640" y="789384"/>
            <a:ext cx="5552361" cy="693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Conclusão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3640" y="1816418"/>
            <a:ext cx="3683794" cy="3411379"/>
          </a:xfrm>
          <a:prstGeom prst="roundRect">
            <a:avLst>
              <a:gd name="adj" fmla="val 97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85692" y="2038469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Resumo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85692" y="2518767"/>
            <a:ext cx="3239691" cy="24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sistema apresentado é uma simulação funcional de um sistema de gerenciamento de tickets, incorporando conceitos como entrada e saída de dados, manipulação de arquivos e validação de informações.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9485" y="1816418"/>
            <a:ext cx="3683794" cy="3411379"/>
          </a:xfrm>
          <a:prstGeom prst="roundRect">
            <a:avLst>
              <a:gd name="adj" fmla="val 97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391537" y="2038469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Aprendizado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1537" y="2518767"/>
            <a:ext cx="3239691" cy="2131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Durante o desenvolvimento, aprendemos sobre a integração de bibliotecas, a organização modular do código e a aplicação de conceitos de segurança e interface visual.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63640" y="5449848"/>
            <a:ext cx="7589520" cy="1990249"/>
          </a:xfrm>
          <a:prstGeom prst="roundRect">
            <a:avLst>
              <a:gd name="adj" fmla="val 1674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485692" y="5671899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Próximos Passos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85692" y="6152198"/>
            <a:ext cx="7145417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Como próximos passos, </a:t>
            </a:r>
            <a:r>
              <a:rPr lang="en-US" sz="170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iremos</a:t>
            </a: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adicionar</a:t>
            </a: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um bando de dados para </a:t>
            </a:r>
            <a:r>
              <a:rPr lang="en-US" sz="170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salvar</a:t>
            </a: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</a:t>
            </a: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chamados</a:t>
            </a: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0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2D52323-C75D-BBCA-C818-02D2F86BA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2488" y="7786670"/>
            <a:ext cx="1744895" cy="3905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Perguntas?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Agradecemos a sua atenção! Estamos abertos a perguntas e sugestões sobre o projeto.</a:t>
            </a:r>
            <a:endParaRPr lang="en-US" sz="175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50EB4C0-66F0-84E3-3FBA-FB6B2D68B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7611" y="7803060"/>
            <a:ext cx="1730869" cy="3905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488</Words>
  <Application>Microsoft Office PowerPoint</Application>
  <PresentationFormat>Personalizar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Fira Sans</vt:lpstr>
      <vt:lpstr>Arial</vt:lpstr>
      <vt:lpstr>Inconsolata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LUCAS EDUARDO ARAUJO GOMES</cp:lastModifiedBy>
  <cp:revision>4</cp:revision>
  <dcterms:created xsi:type="dcterms:W3CDTF">2024-11-24T17:19:34Z</dcterms:created>
  <dcterms:modified xsi:type="dcterms:W3CDTF">2024-11-24T18:13:21Z</dcterms:modified>
</cp:coreProperties>
</file>